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pPr/>
              <a:t>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1/7/2024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1/7/2024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C767CC-3B47-E465-F1BB-A177215F738A}"/>
              </a:ext>
            </a:extLst>
          </p:cNvPr>
          <p:cNvSpPr>
            <a:spLocks noGrp="1"/>
          </p:cNvSpPr>
          <p:nvPr>
            <p:ph type="ctrTitle"/>
          </p:nvPr>
        </p:nvSpPr>
        <p:spPr/>
        <p:txBody>
          <a:bodyPr/>
          <a:lstStyle/>
          <a:p>
            <a:r>
              <a:rPr lang="de-DE" sz="1800" dirty="0"/>
              <a:t>Mystik ist Widerstand!</a:t>
            </a:r>
            <a:br>
              <a:rPr lang="de-DE" dirty="0"/>
            </a:br>
            <a:r>
              <a:rPr lang="de-DE" dirty="0"/>
              <a:t>Gewalt &amp; Gewaltlosigkeit</a:t>
            </a:r>
          </a:p>
        </p:txBody>
      </p:sp>
      <p:sp>
        <p:nvSpPr>
          <p:cNvPr id="3" name="Untertitel 2">
            <a:extLst>
              <a:ext uri="{FF2B5EF4-FFF2-40B4-BE49-F238E27FC236}">
                <a16:creationId xmlns:a16="http://schemas.microsoft.com/office/drawing/2014/main" id="{15381B5E-8508-CBAC-8F95-391B6373774F}"/>
              </a:ext>
            </a:extLst>
          </p:cNvPr>
          <p:cNvSpPr>
            <a:spLocks noGrp="1"/>
          </p:cNvSpPr>
          <p:nvPr>
            <p:ph type="subTitle" idx="1"/>
          </p:nvPr>
        </p:nvSpPr>
        <p:spPr>
          <a:xfrm>
            <a:off x="810001" y="5578678"/>
            <a:ext cx="10572000" cy="570451"/>
          </a:xfrm>
        </p:spPr>
        <p:txBody>
          <a:bodyPr>
            <a:normAutofit/>
          </a:bodyPr>
          <a:lstStyle/>
          <a:p>
            <a:r>
              <a:rPr lang="de-DE" dirty="0"/>
              <a:t>Mystik und Widerstand IV</a:t>
            </a:r>
          </a:p>
        </p:txBody>
      </p:sp>
    </p:spTree>
    <p:extLst>
      <p:ext uri="{BB962C8B-B14F-4D97-AF65-F5344CB8AC3E}">
        <p14:creationId xmlns:p14="http://schemas.microsoft.com/office/powerpoint/2010/main" val="3840766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3ECD4F-02D9-B245-60F9-FCD2954AAE16}"/>
              </a:ext>
            </a:extLst>
          </p:cNvPr>
          <p:cNvSpPr>
            <a:spLocks noGrp="1"/>
          </p:cNvSpPr>
          <p:nvPr>
            <p:ph type="title"/>
          </p:nvPr>
        </p:nvSpPr>
        <p:spPr>
          <a:xfrm>
            <a:off x="810000" y="494950"/>
            <a:ext cx="10561418" cy="3196206"/>
          </a:xfrm>
        </p:spPr>
        <p:txBody>
          <a:bodyPr/>
          <a:lstStyle/>
          <a:p>
            <a:pPr algn="l"/>
            <a:r>
              <a:rPr lang="de-DE" sz="2800" dirty="0"/>
              <a:t>Herr, wollten wir etwas besitzen, </a:t>
            </a:r>
            <a:br>
              <a:rPr lang="de-DE" sz="2800" dirty="0"/>
            </a:br>
            <a:r>
              <a:rPr lang="de-DE" sz="2800" dirty="0"/>
              <a:t>so müssten wir auch Waffen zu unserer Verteidigung haben. </a:t>
            </a:r>
            <a:br>
              <a:rPr lang="de-DE" sz="2800" dirty="0"/>
            </a:br>
            <a:r>
              <a:rPr lang="de-DE" sz="2800" dirty="0"/>
              <a:t>Daher kommen die Streitereien und Kämpfe, </a:t>
            </a:r>
            <a:br>
              <a:rPr lang="de-DE" sz="2800" dirty="0"/>
            </a:br>
            <a:r>
              <a:rPr lang="de-DE" sz="2800" dirty="0"/>
              <a:t>die so mannigfach die Liebe Gottes und </a:t>
            </a:r>
            <a:br>
              <a:rPr lang="de-DE" sz="2800" dirty="0"/>
            </a:br>
            <a:r>
              <a:rPr lang="de-DE" sz="2800" dirty="0"/>
              <a:t>der Mitmenschen behindern. </a:t>
            </a:r>
            <a:br>
              <a:rPr lang="de-DE" sz="2800" dirty="0"/>
            </a:br>
            <a:r>
              <a:rPr lang="de-DE" sz="2800" dirty="0"/>
              <a:t>Darum wollen wir nichts Zeitliches in der Welt besitzen.</a:t>
            </a:r>
          </a:p>
        </p:txBody>
      </p:sp>
      <p:sp>
        <p:nvSpPr>
          <p:cNvPr id="3" name="Textplatzhalter 2">
            <a:extLst>
              <a:ext uri="{FF2B5EF4-FFF2-40B4-BE49-F238E27FC236}">
                <a16:creationId xmlns:a16="http://schemas.microsoft.com/office/drawing/2014/main" id="{D824EF66-0D11-313E-B027-DE15830CBF94}"/>
              </a:ext>
            </a:extLst>
          </p:cNvPr>
          <p:cNvSpPr>
            <a:spLocks noGrp="1"/>
          </p:cNvSpPr>
          <p:nvPr>
            <p:ph type="body" idx="1"/>
          </p:nvPr>
        </p:nvSpPr>
        <p:spPr/>
        <p:txBody>
          <a:bodyPr/>
          <a:lstStyle/>
          <a:p>
            <a:r>
              <a:rPr lang="de-DE" dirty="0"/>
              <a:t>~ Franz von Assisi</a:t>
            </a:r>
          </a:p>
        </p:txBody>
      </p:sp>
    </p:spTree>
    <p:extLst>
      <p:ext uri="{BB962C8B-B14F-4D97-AF65-F5344CB8AC3E}">
        <p14:creationId xmlns:p14="http://schemas.microsoft.com/office/powerpoint/2010/main" val="395503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3386D-833F-A730-D55F-818D3671E730}"/>
              </a:ext>
            </a:extLst>
          </p:cNvPr>
          <p:cNvSpPr>
            <a:spLocks noGrp="1"/>
          </p:cNvSpPr>
          <p:nvPr>
            <p:ph type="title"/>
          </p:nvPr>
        </p:nvSpPr>
        <p:spPr/>
        <p:txBody>
          <a:bodyPr/>
          <a:lstStyle/>
          <a:p>
            <a:r>
              <a:rPr lang="de-DE" dirty="0"/>
              <a:t>Biblische Texte</a:t>
            </a:r>
          </a:p>
        </p:txBody>
      </p:sp>
      <p:sp>
        <p:nvSpPr>
          <p:cNvPr id="3" name="Inhaltsplatzhalter 2">
            <a:extLst>
              <a:ext uri="{FF2B5EF4-FFF2-40B4-BE49-F238E27FC236}">
                <a16:creationId xmlns:a16="http://schemas.microsoft.com/office/drawing/2014/main" id="{0CE8FCAF-4DC6-14E4-3F1C-53DD4C5BCACF}"/>
              </a:ext>
            </a:extLst>
          </p:cNvPr>
          <p:cNvSpPr>
            <a:spLocks noGrp="1"/>
          </p:cNvSpPr>
          <p:nvPr>
            <p:ph idx="1"/>
          </p:nvPr>
        </p:nvSpPr>
        <p:spPr/>
        <p:txBody>
          <a:bodyPr/>
          <a:lstStyle/>
          <a:p>
            <a:r>
              <a:rPr lang="de-DE" sz="1800" dirty="0"/>
              <a:t>Selig die Gewaltlosen - sie werden das Land erben. – Mt.5,5 (ZB)</a:t>
            </a:r>
            <a:endParaRPr lang="de-DE" dirty="0"/>
          </a:p>
          <a:p>
            <a:r>
              <a:rPr lang="de-DE" sz="1800" dirty="0"/>
              <a:t>Wenn dich einer auf die rechte Backe schlägt, dann halte ihm auch die andere hin. – Mt. 5,39 (ZB)</a:t>
            </a:r>
            <a:endParaRPr lang="de-DE" dirty="0"/>
          </a:p>
          <a:p>
            <a:r>
              <a:rPr lang="de-DE" sz="1800" dirty="0"/>
              <a:t>Da sagte Jesus zu Petrus: „Steck das Schwert weg!...“ - Joh. 18,11 (NGÜ)</a:t>
            </a:r>
            <a:endParaRPr lang="de-DE" dirty="0"/>
          </a:p>
          <a:p>
            <a:r>
              <a:rPr lang="de-DE" sz="1800" dirty="0"/>
              <a:t>Petrus aber und die Apostel antworteten: Man muss Gott mehr gehorchen als den Menschen. – Apg. 5,29 (ZB)</a:t>
            </a:r>
          </a:p>
          <a:p>
            <a:r>
              <a:rPr lang="de-DE" dirty="0"/>
              <a:t>Ich bete darum, dass sie alle eins sind – sie in uns, so wie du, Vater, in mir bist und ich in dir bin. Joh. 17,21 (NGÜ)</a:t>
            </a:r>
          </a:p>
        </p:txBody>
      </p:sp>
    </p:spTree>
    <p:extLst>
      <p:ext uri="{BB962C8B-B14F-4D97-AF65-F5344CB8AC3E}">
        <p14:creationId xmlns:p14="http://schemas.microsoft.com/office/powerpoint/2010/main" val="130176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F28D85-169B-E043-DD8A-C8C20CADE1AB}"/>
              </a:ext>
            </a:extLst>
          </p:cNvPr>
          <p:cNvSpPr>
            <a:spLocks noGrp="1"/>
          </p:cNvSpPr>
          <p:nvPr>
            <p:ph type="title"/>
          </p:nvPr>
        </p:nvSpPr>
        <p:spPr/>
        <p:txBody>
          <a:bodyPr/>
          <a:lstStyle/>
          <a:p>
            <a:r>
              <a:rPr lang="de-DE" dirty="0"/>
              <a:t>Haltungen</a:t>
            </a:r>
          </a:p>
        </p:txBody>
      </p:sp>
      <p:sp>
        <p:nvSpPr>
          <p:cNvPr id="3" name="Textplatzhalter 2">
            <a:extLst>
              <a:ext uri="{FF2B5EF4-FFF2-40B4-BE49-F238E27FC236}">
                <a16:creationId xmlns:a16="http://schemas.microsoft.com/office/drawing/2014/main" id="{79C533F3-CE44-7880-8F02-A3EBF2F08D6A}"/>
              </a:ext>
            </a:extLst>
          </p:cNvPr>
          <p:cNvSpPr>
            <a:spLocks noGrp="1"/>
          </p:cNvSpPr>
          <p:nvPr>
            <p:ph type="body" idx="1"/>
          </p:nvPr>
        </p:nvSpPr>
        <p:spPr/>
        <p:txBody>
          <a:bodyPr/>
          <a:lstStyle/>
          <a:p>
            <a:r>
              <a:rPr lang="de-DE" dirty="0"/>
              <a:t>Gesinnungsethischer Pazifismus</a:t>
            </a:r>
          </a:p>
        </p:txBody>
      </p:sp>
      <p:sp>
        <p:nvSpPr>
          <p:cNvPr id="4" name="Inhaltsplatzhalter 3">
            <a:extLst>
              <a:ext uri="{FF2B5EF4-FFF2-40B4-BE49-F238E27FC236}">
                <a16:creationId xmlns:a16="http://schemas.microsoft.com/office/drawing/2014/main" id="{783E756B-0B45-02F8-E423-F4A435215BA5}"/>
              </a:ext>
            </a:extLst>
          </p:cNvPr>
          <p:cNvSpPr>
            <a:spLocks noGrp="1"/>
          </p:cNvSpPr>
          <p:nvPr>
            <p:ph sz="half" idx="2"/>
          </p:nvPr>
        </p:nvSpPr>
        <p:spPr/>
        <p:txBody>
          <a:bodyPr/>
          <a:lstStyle/>
          <a:p>
            <a:pPr marL="0" indent="0">
              <a:buNone/>
            </a:pPr>
            <a:endParaRPr lang="de-DE" kern="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kern="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kern="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de-DE" sz="1800" kern="0" dirty="0">
                <a:effectLst/>
                <a:ea typeface="Calibri" panose="020F0502020204030204" pitchFamily="34" charset="0"/>
                <a:cs typeface="Times New Roman" panose="02020603050405020304" pitchFamily="18" charset="0"/>
              </a:rPr>
              <a:t>Keine Gewalt, egal welche Konsequenzen. </a:t>
            </a:r>
            <a:endParaRPr lang="de-DE" dirty="0"/>
          </a:p>
        </p:txBody>
      </p:sp>
      <p:sp>
        <p:nvSpPr>
          <p:cNvPr id="5" name="Textplatzhalter 4">
            <a:extLst>
              <a:ext uri="{FF2B5EF4-FFF2-40B4-BE49-F238E27FC236}">
                <a16:creationId xmlns:a16="http://schemas.microsoft.com/office/drawing/2014/main" id="{6B7E4B04-4123-06B7-D5A1-96B1FD0CD5AB}"/>
              </a:ext>
            </a:extLst>
          </p:cNvPr>
          <p:cNvSpPr>
            <a:spLocks noGrp="1"/>
          </p:cNvSpPr>
          <p:nvPr>
            <p:ph type="body" sz="quarter" idx="3"/>
          </p:nvPr>
        </p:nvSpPr>
        <p:spPr/>
        <p:txBody>
          <a:bodyPr/>
          <a:lstStyle/>
          <a:p>
            <a:r>
              <a:rPr lang="de-DE" dirty="0"/>
              <a:t>Verantwortungsethik</a:t>
            </a:r>
          </a:p>
        </p:txBody>
      </p:sp>
      <p:sp>
        <p:nvSpPr>
          <p:cNvPr id="6" name="Inhaltsplatzhalter 5">
            <a:extLst>
              <a:ext uri="{FF2B5EF4-FFF2-40B4-BE49-F238E27FC236}">
                <a16:creationId xmlns:a16="http://schemas.microsoft.com/office/drawing/2014/main" id="{17134334-41C9-BE4E-DB82-6DCB63F95E37}"/>
              </a:ext>
            </a:extLst>
          </p:cNvPr>
          <p:cNvSpPr>
            <a:spLocks noGrp="1"/>
          </p:cNvSpPr>
          <p:nvPr>
            <p:ph sz="quarter" idx="4"/>
          </p:nvPr>
        </p:nvSpPr>
        <p:spPr>
          <a:xfrm>
            <a:off x="6711193" y="2751138"/>
            <a:ext cx="4670805" cy="3109913"/>
          </a:xfrm>
        </p:spPr>
        <p:txBody>
          <a:bodyPr/>
          <a:lstStyle/>
          <a:p>
            <a:pPr marL="0" indent="0">
              <a:buNone/>
            </a:pPr>
            <a:endParaRPr lang="de-DE" dirty="0"/>
          </a:p>
          <a:p>
            <a:pPr marL="0" indent="0">
              <a:buNone/>
            </a:pPr>
            <a:endParaRPr lang="de-DE" dirty="0"/>
          </a:p>
          <a:p>
            <a:pPr marL="0" indent="0">
              <a:buNone/>
            </a:pPr>
            <a:endParaRPr lang="de-DE" dirty="0"/>
          </a:p>
          <a:p>
            <a:pPr marL="0" indent="0">
              <a:buNone/>
            </a:pPr>
            <a:r>
              <a:rPr lang="de-DE" dirty="0"/>
              <a:t>Eingreifen auch mit Gewalt, denn wir tragen Verantwortung.</a:t>
            </a:r>
          </a:p>
        </p:txBody>
      </p:sp>
    </p:spTree>
    <p:extLst>
      <p:ext uri="{BB962C8B-B14F-4D97-AF65-F5344CB8AC3E}">
        <p14:creationId xmlns:p14="http://schemas.microsoft.com/office/powerpoint/2010/main" val="273999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E0A7F-18B4-6FFB-240E-5932F8E14BFA}"/>
              </a:ext>
            </a:extLst>
          </p:cNvPr>
          <p:cNvSpPr>
            <a:spLocks noGrp="1"/>
          </p:cNvSpPr>
          <p:nvPr>
            <p:ph type="title"/>
          </p:nvPr>
        </p:nvSpPr>
        <p:spPr/>
        <p:txBody>
          <a:bodyPr/>
          <a:lstStyle/>
          <a:p>
            <a:r>
              <a:rPr lang="de-DE" dirty="0"/>
              <a:t>Martin Luther King</a:t>
            </a:r>
          </a:p>
        </p:txBody>
      </p:sp>
      <p:sp>
        <p:nvSpPr>
          <p:cNvPr id="3" name="Inhaltsplatzhalter 2">
            <a:extLst>
              <a:ext uri="{FF2B5EF4-FFF2-40B4-BE49-F238E27FC236}">
                <a16:creationId xmlns:a16="http://schemas.microsoft.com/office/drawing/2014/main" id="{6F3CCDF4-3577-38C5-4DE4-5867BDCB32DB}"/>
              </a:ext>
            </a:extLst>
          </p:cNvPr>
          <p:cNvSpPr>
            <a:spLocks noGrp="1"/>
          </p:cNvSpPr>
          <p:nvPr>
            <p:ph idx="1"/>
          </p:nvPr>
        </p:nvSpPr>
        <p:spPr/>
        <p:txBody>
          <a:bodyPr/>
          <a:lstStyle/>
          <a:p>
            <a:pPr marL="0" indent="0">
              <a:buNone/>
            </a:pPr>
            <a:r>
              <a:rPr lang="de-DE" dirty="0"/>
              <a:t>Gewaltfreiheit gezeichnet durch:</a:t>
            </a:r>
          </a:p>
          <a:p>
            <a:pPr>
              <a:buAutoNum type="arabicPeriod"/>
            </a:pPr>
            <a:r>
              <a:rPr lang="de-DE" dirty="0"/>
              <a:t>Mystische Erfahrung</a:t>
            </a:r>
          </a:p>
          <a:p>
            <a:pPr>
              <a:buAutoNum type="arabicPeriod"/>
            </a:pPr>
            <a:r>
              <a:rPr lang="de-DE" dirty="0"/>
              <a:t>Gewählt</a:t>
            </a:r>
          </a:p>
          <a:p>
            <a:pPr>
              <a:buAutoNum type="arabicPeriod"/>
            </a:pPr>
            <a:r>
              <a:rPr lang="de-DE" dirty="0"/>
              <a:t>Unrecht wahrnehmend, Verantwortung übernehmend</a:t>
            </a:r>
          </a:p>
          <a:p>
            <a:pPr>
              <a:buAutoNum type="arabicPeriod"/>
            </a:pPr>
            <a:r>
              <a:rPr lang="de-DE" dirty="0"/>
              <a:t>Mit dem eigenen Tod rechnend</a:t>
            </a:r>
          </a:p>
          <a:p>
            <a:pPr>
              <a:buAutoNum type="arabicPeriod"/>
            </a:pPr>
            <a:r>
              <a:rPr lang="de-DE" dirty="0"/>
              <a:t>Auf alle bedacht, auch die Gegner</a:t>
            </a:r>
          </a:p>
        </p:txBody>
      </p:sp>
    </p:spTree>
    <p:extLst>
      <p:ext uri="{BB962C8B-B14F-4D97-AF65-F5344CB8AC3E}">
        <p14:creationId xmlns:p14="http://schemas.microsoft.com/office/powerpoint/2010/main" val="210420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31885-65E2-43FD-FC15-657F0F9611F9}"/>
              </a:ext>
            </a:extLst>
          </p:cNvPr>
          <p:cNvSpPr>
            <a:spLocks noGrp="1"/>
          </p:cNvSpPr>
          <p:nvPr>
            <p:ph type="title"/>
          </p:nvPr>
        </p:nvSpPr>
        <p:spPr/>
        <p:txBody>
          <a:bodyPr/>
          <a:lstStyle/>
          <a:p>
            <a:r>
              <a:rPr lang="de-DE" dirty="0"/>
              <a:t>Pragmatischer Pazifismus</a:t>
            </a:r>
          </a:p>
        </p:txBody>
      </p:sp>
      <p:sp>
        <p:nvSpPr>
          <p:cNvPr id="3" name="Inhaltsplatzhalter 2">
            <a:extLst>
              <a:ext uri="{FF2B5EF4-FFF2-40B4-BE49-F238E27FC236}">
                <a16:creationId xmlns:a16="http://schemas.microsoft.com/office/drawing/2014/main" id="{6ABB18C0-EF15-860F-7CCF-F474C4DD94DE}"/>
              </a:ext>
            </a:extLst>
          </p:cNvPr>
          <p:cNvSpPr>
            <a:spLocks noGrp="1"/>
          </p:cNvSpPr>
          <p:nvPr>
            <p:ph idx="1"/>
          </p:nvPr>
        </p:nvSpPr>
        <p:spPr/>
        <p:txBody>
          <a:bodyPr/>
          <a:lstStyle/>
          <a:p>
            <a:pPr marL="0" indent="0">
              <a:buNone/>
            </a:pPr>
            <a:r>
              <a:rPr lang="de-DE" dirty="0"/>
              <a:t>Wenn…dann…</a:t>
            </a:r>
          </a:p>
          <a:p>
            <a:pPr>
              <a:buFont typeface="Wingdings" panose="05000000000000000000" pitchFamily="2" charset="2"/>
              <a:buChar char="à"/>
            </a:pPr>
            <a:r>
              <a:rPr lang="de-DE" dirty="0">
                <a:sym typeface="Wingdings" panose="05000000000000000000" pitchFamily="2" charset="2"/>
              </a:rPr>
              <a:t>Wenn ich nicht zuschlage dann wird es mein Gegenüber tun.</a:t>
            </a:r>
          </a:p>
          <a:p>
            <a:pPr marL="0" indent="0">
              <a:buNone/>
            </a:pPr>
            <a:r>
              <a:rPr lang="de-DE" dirty="0">
                <a:sym typeface="Wingdings" panose="05000000000000000000" pitchFamily="2" charset="2"/>
              </a:rPr>
              <a:t>Konsequenzen sind Spekulation.</a:t>
            </a:r>
            <a:endParaRPr lang="de-DE" dirty="0"/>
          </a:p>
          <a:p>
            <a:pPr marL="0" indent="0">
              <a:buNone/>
            </a:pPr>
            <a:endParaRPr lang="de-DE" dirty="0">
              <a:sym typeface="Wingdings" panose="05000000000000000000" pitchFamily="2" charset="2"/>
            </a:endParaRPr>
          </a:p>
        </p:txBody>
      </p:sp>
    </p:spTree>
    <p:extLst>
      <p:ext uri="{BB962C8B-B14F-4D97-AF65-F5344CB8AC3E}">
        <p14:creationId xmlns:p14="http://schemas.microsoft.com/office/powerpoint/2010/main" val="332194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6378D4-724D-C4EE-6CF9-9C60A66B4A73}"/>
              </a:ext>
            </a:extLst>
          </p:cNvPr>
          <p:cNvSpPr>
            <a:spLocks noGrp="1"/>
          </p:cNvSpPr>
          <p:nvPr>
            <p:ph type="ctrTitle"/>
          </p:nvPr>
        </p:nvSpPr>
        <p:spPr/>
        <p:txBody>
          <a:bodyPr/>
          <a:lstStyle/>
          <a:p>
            <a:r>
              <a:rPr lang="de-DE" dirty="0"/>
              <a:t>Das ist mein Gebot: Das ihr einander liebt, wie ich euch geliebt habe.</a:t>
            </a:r>
          </a:p>
        </p:txBody>
      </p:sp>
      <p:sp>
        <p:nvSpPr>
          <p:cNvPr id="3" name="Untertitel 2">
            <a:extLst>
              <a:ext uri="{FF2B5EF4-FFF2-40B4-BE49-F238E27FC236}">
                <a16:creationId xmlns:a16="http://schemas.microsoft.com/office/drawing/2014/main" id="{AE15F7E8-37E0-7197-2AEA-4CE69708B0E1}"/>
              </a:ext>
            </a:extLst>
          </p:cNvPr>
          <p:cNvSpPr>
            <a:spLocks noGrp="1"/>
          </p:cNvSpPr>
          <p:nvPr>
            <p:ph type="subTitle" idx="1"/>
          </p:nvPr>
        </p:nvSpPr>
        <p:spPr/>
        <p:txBody>
          <a:bodyPr/>
          <a:lstStyle/>
          <a:p>
            <a:r>
              <a:rPr lang="de-DE" dirty="0"/>
              <a:t>Joh. 13,34 (ZB)</a:t>
            </a:r>
          </a:p>
        </p:txBody>
      </p:sp>
    </p:spTree>
    <p:extLst>
      <p:ext uri="{BB962C8B-B14F-4D97-AF65-F5344CB8AC3E}">
        <p14:creationId xmlns:p14="http://schemas.microsoft.com/office/powerpoint/2010/main" val="2155714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TM03457503[[fn=Zitierfähig]]</Template>
  <TotalTime>0</TotalTime>
  <Words>277</Words>
  <Application>Microsoft Office PowerPoint</Application>
  <PresentationFormat>Breitbild</PresentationFormat>
  <Paragraphs>34</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Calibri</vt:lpstr>
      <vt:lpstr>Century Gothic</vt:lpstr>
      <vt:lpstr>Wingdings</vt:lpstr>
      <vt:lpstr>Wingdings 2</vt:lpstr>
      <vt:lpstr>Zitierfähig</vt:lpstr>
      <vt:lpstr>Mystik ist Widerstand! Gewalt &amp; Gewaltlosigkeit</vt:lpstr>
      <vt:lpstr>Herr, wollten wir etwas besitzen,  so müssten wir auch Waffen zu unserer Verteidigung haben.  Daher kommen die Streitereien und Kämpfe,  die so mannigfach die Liebe Gottes und  der Mitmenschen behindern.  Darum wollen wir nichts Zeitliches in der Welt besitzen.</vt:lpstr>
      <vt:lpstr>Biblische Texte</vt:lpstr>
      <vt:lpstr>Haltungen</vt:lpstr>
      <vt:lpstr>Martin Luther King</vt:lpstr>
      <vt:lpstr>Pragmatischer Pazifismus</vt:lpstr>
      <vt:lpstr>Das ist mein Gebot: Das ihr einander liebt, wie ich euch geliebt habe.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Mystik ist Widerstand! Gewalt &amp; Gewaltlosigkeit</dc:title>
  <dc:creator>Martin Göttlich</dc:creator>
  <cp:lastModifiedBy>Martin Göttlich</cp:lastModifiedBy>
  <cp:revision>3</cp:revision>
  <dcterms:created xsi:type="dcterms:W3CDTF">2024-01-06T10:05:01Z</dcterms:created>
  <dcterms:modified xsi:type="dcterms:W3CDTF">2024-01-07T13:34:48Z</dcterms:modified>
</cp:coreProperties>
</file>